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2" r:id="rId3"/>
    <p:sldId id="261" r:id="rId4"/>
    <p:sldId id="257" r:id="rId5"/>
    <p:sldId id="264" r:id="rId6"/>
    <p:sldId id="263" r:id="rId7"/>
    <p:sldId id="258" r:id="rId8"/>
    <p:sldId id="265" r:id="rId9"/>
    <p:sldId id="267" r:id="rId10"/>
    <p:sldId id="266" r:id="rId11"/>
    <p:sldId id="259" r:id="rId12"/>
    <p:sldId id="26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05"/>
    <p:restoredTop sz="94719"/>
  </p:normalViewPr>
  <p:slideViewPr>
    <p:cSldViewPr snapToGrid="0" snapToObjects="1">
      <p:cViewPr varScale="1">
        <p:scale>
          <a:sx n="148" d="100"/>
          <a:sy n="148" d="100"/>
        </p:scale>
        <p:origin x="16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264BB2-DD0E-4D45-823B-30EB3C572352}" type="datetimeFigureOut">
              <a:rPr lang="en-US" smtClean="0"/>
              <a:t>2/8/21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921C89-7D20-0E47-925D-052BA24F7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239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another plot --&gt; proportion of total # of bp that each gene eats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21C89-7D20-0E47-925D-052BA24F74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53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how many samples have TPM values &gt;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21C89-7D20-0E47-925D-052BA24F748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23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9F7F3-07D4-A04D-ABAB-1A9299C36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9C1F36-AA64-4245-984F-A2263D8AF8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981DEA-FAAE-084E-B2A9-BDE102BDA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3E4B-19C1-B74B-9897-0DF3154CEFD5}" type="datetimeFigureOut">
              <a:rPr lang="en-US" smtClean="0"/>
              <a:t>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21642-DF75-544E-8277-48AB42FCC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C604C-CD46-C641-9107-721392365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0718-9624-4E4F-AFC7-A6F69DE6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191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F6D8-81FC-2240-A4E5-78764F9AE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D6FEDA-B8C9-B648-980E-4EA1F5CF81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2B83B-C59D-A945-B2FB-99AFAA14F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3E4B-19C1-B74B-9897-0DF3154CEFD5}" type="datetimeFigureOut">
              <a:rPr lang="en-US" smtClean="0"/>
              <a:t>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2578A-5EA2-D64D-80E8-415367FCF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659C0-1561-E640-ACE4-31DA00B52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0718-9624-4E4F-AFC7-A6F69DE6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127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758149-3882-274A-A8EF-AE5CA7B3A2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B54C20-564F-9F40-BBE5-977EEC807D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1A36E-B587-4C4A-B08C-3FB011C38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3E4B-19C1-B74B-9897-0DF3154CEFD5}" type="datetimeFigureOut">
              <a:rPr lang="en-US" smtClean="0"/>
              <a:t>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75621-0544-CD47-AB85-9124127B4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7BF3C-9F8C-9C40-B57A-EE71DD6E8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0718-9624-4E4F-AFC7-A6F69DE6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554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7EA26-FF45-4040-A320-A79966D95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948EB-AB06-5C41-BCE7-B6F7E51DC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8FCD0-4E5D-0742-BD3F-0E4075D41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3E4B-19C1-B74B-9897-0DF3154CEFD5}" type="datetimeFigureOut">
              <a:rPr lang="en-US" smtClean="0"/>
              <a:t>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26F8E-A75C-344D-903A-AE8E50588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2E71B-6836-E343-9008-3F43FADBA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0718-9624-4E4F-AFC7-A6F69DE6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585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8A56C-14AA-704D-B5C7-28D375077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EE76E-DCCC-5643-9B3B-C16A857A4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EF703-5B6A-AE42-990E-3C33760B3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3E4B-19C1-B74B-9897-0DF3154CEFD5}" type="datetimeFigureOut">
              <a:rPr lang="en-US" smtClean="0"/>
              <a:t>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6655B-A252-624A-904F-FEA69CAC7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433E1-774B-1F4E-A195-330237254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0718-9624-4E4F-AFC7-A6F69DE6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25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AF06C-8573-0E45-B670-B0D6F38A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ED437-47ED-334B-B602-3642BD1D7B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46479-655E-544C-96AE-380AE01CC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149622-0CD9-1647-A389-CD547D6FB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3E4B-19C1-B74B-9897-0DF3154CEFD5}" type="datetimeFigureOut">
              <a:rPr lang="en-US" smtClean="0"/>
              <a:t>2/6/21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AE857C-405E-134E-926A-641DBA320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4BFD65-BE20-EC4E-941D-FD242038F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0718-9624-4E4F-AFC7-A6F69DE6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866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5BA45-60F4-9E43-97CA-29D784C27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132ADB-67C1-FD45-BAC4-AFD08993F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6E3919-1DB7-344A-9C96-98C1C6B62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E36DD3-ED94-2345-86BF-984DC756E8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6AB70B-628E-184E-A42B-AA4D147DCA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716753-0C6C-E245-BDEF-6B22056C5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3E4B-19C1-B74B-9897-0DF3154CEFD5}" type="datetimeFigureOut">
              <a:rPr lang="en-US" smtClean="0"/>
              <a:t>2/6/21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03232C-FDF0-1A4B-A54A-745064F8C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EF1AC8-535C-E348-B6D9-342847812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0718-9624-4E4F-AFC7-A6F69DE6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841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03EA2-2D11-7640-ABBD-75967625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9B8818-E931-5140-8BF7-211B66FC0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3E4B-19C1-B74B-9897-0DF3154CEFD5}" type="datetimeFigureOut">
              <a:rPr lang="en-US" smtClean="0"/>
              <a:t>2/6/21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A15F12-C3CC-9D4A-A672-83B0E9400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AEFA52-18BF-DE4A-A54B-4A723F66A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0718-9624-4E4F-AFC7-A6F69DE6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735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0F937E-9298-B141-A8DD-BE473EFBB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3E4B-19C1-B74B-9897-0DF3154CEFD5}" type="datetimeFigureOut">
              <a:rPr lang="en-US" smtClean="0"/>
              <a:t>2/6/21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24C253-7E24-EE4B-BF1E-F7A4FFEAB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7B673-4C5D-2043-8942-832C279BB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0718-9624-4E4F-AFC7-A6F69DE6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09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4D7E3-149E-BD4C-8C52-A9F0A2E67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CB8B8-FBA6-B443-AD59-6C12AE409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17A02-0623-D34E-B804-294140E69E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87DFD-7266-AA4F-A691-B710D6DE0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3E4B-19C1-B74B-9897-0DF3154CEFD5}" type="datetimeFigureOut">
              <a:rPr lang="en-US" smtClean="0"/>
              <a:t>2/6/21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816D7A-628B-194B-BB86-BA83F0429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FBDE10-B9DE-4C45-AC6E-62CEA1DEB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0718-9624-4E4F-AFC7-A6F69DE6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43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455AD-384B-A24A-AEC8-BF8AE772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150113-C37C-DF4F-8F39-0D30F8EDE1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CF2FA4-E099-A246-888D-BFE78BE1AD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5FFFB2-2EA4-F347-BA9B-B034030D2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3E4B-19C1-B74B-9897-0DF3154CEFD5}" type="datetimeFigureOut">
              <a:rPr lang="en-US" smtClean="0"/>
              <a:t>2/6/21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D3E5D5-37A4-5640-871A-28CD8AAF9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C971CF-3D8E-A44B-B1E1-3112A0383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0718-9624-4E4F-AFC7-A6F69DE6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012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A3E058-D54E-B04B-84D7-173F11FA1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FEF501-4ED9-CF4E-9B8D-FCD4CC89A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B5F42-E0F8-4145-9DCD-A01AA2EDD7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313E4B-19C1-B74B-9897-0DF3154CEFD5}" type="datetimeFigureOut">
              <a:rPr lang="en-US" smtClean="0"/>
              <a:t>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C9E92-5303-4246-81E1-F2F960247F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7EF42-35F2-4D4A-A50E-2A5DC2BA9E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C0718-9624-4E4F-AFC7-A6F69DE6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664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enome.cshlp.org/content/28/12/1779/T1.expansion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enome-euro.ucsc.edu/cgi-bin/hgTracks?db=hg38&amp;textSize=12&amp;hgt.labelWidth=20&amp;pix=1100&amp;hgt.customText=http://apprisws.bioinfo.cnio.es/rest/exporter/id/homo_sapiens/ENSG00000167077?format=bed%26as=hg38%26methods=appris,firestar,matador3d,spade,corsair,thump,crash,appris,proteo,proteo%26ids=ENST00000401548|ENST00000403492|ENST00000423900|ENST00000540833|%26sc=ensembl%26ds=e101v37&amp;knownGene.label.gencodeId=1&amp;knownGene.label.gene=0&amp;knownGene.label.kgId=0&amp;knownGene.label.prot=0&amp;knownGene.label.omimhg38=0&amp;knownGene.show.comprehensive=1&amp;knownGene.show.spliceVariants=1&amp;knownGene.show.noncoding=0&amp;wgEncodeGencodeCompVM4_sel=1&amp;wgEncodeGencodeBasicVM4_sel=0&amp;wgEncodeGencodePseudoGeneVM4_sel=0&amp;wgEncodeGencodeCompVM4.label=accession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CDF34-833D-6143-9BBA-E0A443548E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TwinStrand</a:t>
            </a:r>
            <a:r>
              <a:rPr lang="en-US" dirty="0"/>
              <a:t> Panel - v1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EC6049-50C8-6E4C-AD7A-1EC2C33099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Jason </a:t>
            </a:r>
            <a:r>
              <a:rPr lang="en-US" dirty="0" err="1"/>
              <a:t>Kunisaki</a:t>
            </a:r>
            <a:endParaRPr lang="en-US" dirty="0"/>
          </a:p>
          <a:p>
            <a:r>
              <a:rPr lang="en-US" dirty="0"/>
              <a:t>2/5/2021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40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A5E855-5AF6-3B49-9EBA-D9C12C55E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262"/>
            <a:ext cx="12192000" cy="6537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667A70-35B3-FF4F-8B8A-4226B21B8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236" y="447509"/>
            <a:ext cx="4876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22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2F6D9-1B29-9D42-A6B9-AE5820023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Caveats with the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F4B19-E453-9D48-A670-A77F6A842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Difficult to compare TPM values across genes and samples (Zhao et al, 2020 </a:t>
            </a:r>
            <a:r>
              <a:rPr lang="en-US" dirty="0">
                <a:sym typeface="Wingdings" pitchFamily="2" charset="2"/>
              </a:rPr>
              <a:t> written by </a:t>
            </a:r>
            <a:r>
              <a:rPr lang="en-US" dirty="0" err="1">
                <a:sym typeface="Wingdings" pitchFamily="2" charset="2"/>
              </a:rPr>
              <a:t>Pfzier</a:t>
            </a:r>
            <a:r>
              <a:rPr lang="en-US" dirty="0">
                <a:sym typeface="Wingdings" pitchFamily="2" charset="2"/>
              </a:rPr>
              <a:t>)</a:t>
            </a:r>
            <a:r>
              <a:rPr lang="en-US" dirty="0"/>
              <a:t> </a:t>
            </a:r>
          </a:p>
          <a:p>
            <a:r>
              <a:rPr lang="en-US" dirty="0"/>
              <a:t>Still need to check for many, many bugs</a:t>
            </a:r>
          </a:p>
          <a:p>
            <a:r>
              <a:rPr lang="en-US" dirty="0"/>
              <a:t>Does not include AZF genes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PING KI (want to know how many/how big)</a:t>
            </a:r>
          </a:p>
          <a:p>
            <a:r>
              <a:rPr lang="en-US" dirty="0"/>
              <a:t>Still includes all exons from large genes (e.g. BRCA1 and BRCA2)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765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37ADD-2AEE-A747-8E7C-D0FCE3266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for </a:t>
            </a:r>
            <a:r>
              <a:rPr lang="en-US" dirty="0" err="1"/>
              <a:t>TwinStrand</a:t>
            </a:r>
            <a:r>
              <a:rPr lang="en-US" dirty="0"/>
              <a:t> panel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BA288-45D2-B346-A248-93B75379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595748"/>
            <a:ext cx="10515600" cy="339602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How to prioritize exons: </a:t>
            </a:r>
          </a:p>
          <a:p>
            <a:pPr lvl="1"/>
            <a:r>
              <a:rPr lang="en-US" dirty="0"/>
              <a:t>Selfish mutations </a:t>
            </a:r>
            <a:r>
              <a:rPr lang="en-US" dirty="0">
                <a:sym typeface="Wingdings" pitchFamily="2" charset="2"/>
              </a:rPr>
              <a:t> use similar panel as Maher et al (</a:t>
            </a:r>
            <a:r>
              <a:rPr lang="en-US" dirty="0">
                <a:sym typeface="Wingdings" pitchFamily="2" charset="2"/>
                <a:hlinkClick r:id="rId2"/>
              </a:rPr>
              <a:t>https://genome.cshlp.org/content/28/12/1779/T1.expansion.html</a:t>
            </a:r>
            <a:r>
              <a:rPr lang="en-US" dirty="0">
                <a:sym typeface="Wingdings" pitchFamily="2" charset="2"/>
              </a:rPr>
              <a:t>) </a:t>
            </a:r>
          </a:p>
          <a:p>
            <a:pPr lvl="1"/>
            <a:r>
              <a:rPr lang="en-US" dirty="0">
                <a:sym typeface="Wingdings" pitchFamily="2" charset="2"/>
              </a:rPr>
              <a:t>Cancer genes? Autism risk genes? </a:t>
            </a:r>
          </a:p>
          <a:p>
            <a:pPr lvl="2"/>
            <a:r>
              <a:rPr lang="en-US" dirty="0">
                <a:sym typeface="Wingdings" pitchFamily="2" charset="2"/>
              </a:rPr>
              <a:t>Cancer hotspot mutations? Any mutation in cancer gene? </a:t>
            </a:r>
          </a:p>
          <a:p>
            <a:pPr lvl="2"/>
            <a:r>
              <a:rPr lang="en-US" dirty="0">
                <a:sym typeface="Wingdings" pitchFamily="2" charset="2"/>
              </a:rPr>
              <a:t>COSMIC</a:t>
            </a:r>
          </a:p>
          <a:p>
            <a:pPr lvl="2"/>
            <a:r>
              <a:rPr lang="en-US" dirty="0" err="1">
                <a:sym typeface="Wingdings" pitchFamily="2" charset="2"/>
              </a:rPr>
              <a:t>cBioPortal</a:t>
            </a:r>
            <a:endParaRPr lang="en-US" dirty="0">
              <a:sym typeface="Wingdings" pitchFamily="2" charset="2"/>
            </a:endParaRPr>
          </a:p>
          <a:p>
            <a:pPr lvl="2"/>
            <a:r>
              <a:rPr lang="en-US" dirty="0" err="1">
                <a:sym typeface="Wingdings" pitchFamily="2" charset="2"/>
              </a:rPr>
              <a:t>ClinVar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Exon expression from </a:t>
            </a:r>
            <a:r>
              <a:rPr lang="en-US" dirty="0" err="1">
                <a:sym typeface="Wingdings" pitchFamily="2" charset="2"/>
              </a:rPr>
              <a:t>GTEx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Make sure testis samples from </a:t>
            </a:r>
            <a:r>
              <a:rPr lang="en-US" dirty="0" err="1">
                <a:sym typeface="Wingdings" pitchFamily="2" charset="2"/>
              </a:rPr>
              <a:t>GTEx</a:t>
            </a:r>
            <a:r>
              <a:rPr lang="en-US" dirty="0">
                <a:sym typeface="Wingdings" pitchFamily="2" charset="2"/>
              </a:rPr>
              <a:t> are from healthy men? Or still use men with testicular cancer (e.g. from </a:t>
            </a:r>
            <a:r>
              <a:rPr lang="en-US" dirty="0" err="1">
                <a:sym typeface="Wingdings" pitchFamily="2" charset="2"/>
              </a:rPr>
              <a:t>cBioPortal</a:t>
            </a:r>
            <a:r>
              <a:rPr lang="en-US" dirty="0">
                <a:sym typeface="Wingdings" pitchFamily="2" charset="2"/>
              </a:rPr>
              <a:t>)?  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C7DA6B7-8091-C348-8C98-1409516A6D01}"/>
              </a:ext>
            </a:extLst>
          </p:cNvPr>
          <p:cNvGrpSpPr/>
          <p:nvPr/>
        </p:nvGrpSpPr>
        <p:grpSpPr>
          <a:xfrm>
            <a:off x="165702" y="5063655"/>
            <a:ext cx="9235773" cy="1595937"/>
            <a:chOff x="165702" y="5063655"/>
            <a:chExt cx="9235773" cy="159593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7137708-F0CB-E743-A3EE-2BDE5EBDE93F}"/>
                </a:ext>
              </a:extLst>
            </p:cNvPr>
            <p:cNvGrpSpPr/>
            <p:nvPr/>
          </p:nvGrpSpPr>
          <p:grpSpPr>
            <a:xfrm>
              <a:off x="165702" y="5158595"/>
              <a:ext cx="9235773" cy="1500997"/>
              <a:chOff x="5546785" y="2648309"/>
              <a:chExt cx="6306095" cy="1024866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9CB7786-6853-4B4D-A322-422ADA6B33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76039"/>
              <a:stretch/>
            </p:blipFill>
            <p:spPr>
              <a:xfrm>
                <a:off x="5546785" y="2648309"/>
                <a:ext cx="6306095" cy="780691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1BCD961-9688-0146-8C38-41B542CAFE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94036" b="-742"/>
              <a:stretch/>
            </p:blipFill>
            <p:spPr>
              <a:xfrm>
                <a:off x="5546785" y="3454699"/>
                <a:ext cx="6306095" cy="218476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633C5F-994B-CD45-BFB5-41CCE1BB482A}"/>
                </a:ext>
              </a:extLst>
            </p:cNvPr>
            <p:cNvSpPr txBox="1"/>
            <p:nvPr/>
          </p:nvSpPr>
          <p:spPr>
            <a:xfrm>
              <a:off x="6685472" y="5063655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MEI1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95FE393-1CCC-CB43-9A31-D9B4AB10B0E3}"/>
                </a:ext>
              </a:extLst>
            </p:cNvPr>
            <p:cNvSpPr/>
            <p:nvPr/>
          </p:nvSpPr>
          <p:spPr>
            <a:xfrm>
              <a:off x="5805577" y="5567924"/>
              <a:ext cx="2372265" cy="16236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DF4D2CF-45A9-6E43-A80B-06B029FFEDD6}"/>
              </a:ext>
            </a:extLst>
          </p:cNvPr>
          <p:cNvGrpSpPr/>
          <p:nvPr/>
        </p:nvGrpSpPr>
        <p:grpSpPr>
          <a:xfrm>
            <a:off x="9341090" y="5248320"/>
            <a:ext cx="2546111" cy="1244555"/>
            <a:chOff x="9341090" y="5248320"/>
            <a:chExt cx="2546111" cy="124455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32C4082-846E-A641-B9AC-B460F7453808}"/>
                </a:ext>
              </a:extLst>
            </p:cNvPr>
            <p:cNvGrpSpPr/>
            <p:nvPr/>
          </p:nvGrpSpPr>
          <p:grpSpPr>
            <a:xfrm>
              <a:off x="9341090" y="5248321"/>
              <a:ext cx="2485725" cy="1172676"/>
              <a:chOff x="869950" y="2368549"/>
              <a:chExt cx="4495680" cy="212090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040FB87-4517-0344-90A4-07C387FCF7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83481"/>
              <a:stretch/>
            </p:blipFill>
            <p:spPr>
              <a:xfrm>
                <a:off x="869950" y="2368550"/>
                <a:ext cx="1726601" cy="212090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3C98536-9FA1-1646-809C-363CE79C3A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3701" t="-563" r="-193" b="563"/>
              <a:stretch/>
            </p:blipFill>
            <p:spPr>
              <a:xfrm>
                <a:off x="2596551" y="2368549"/>
                <a:ext cx="2769079" cy="2120901"/>
              </a:xfrm>
              <a:prstGeom prst="rect">
                <a:avLst/>
              </a:prstGeom>
            </p:spPr>
          </p:pic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A74370-24E3-5B42-A53B-2DDB10A31BE6}"/>
                </a:ext>
              </a:extLst>
            </p:cNvPr>
            <p:cNvSpPr/>
            <p:nvPr/>
          </p:nvSpPr>
          <p:spPr>
            <a:xfrm>
              <a:off x="10295753" y="5248320"/>
              <a:ext cx="1591448" cy="124455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216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842E1-0F05-8A41-B066-689A6150A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71922-8D22-FB4C-BE3B-7ADCA04A1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683" y="1825625"/>
            <a:ext cx="3545457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b="1" u="sng" dirty="0"/>
              <a:t>GTF file </a:t>
            </a:r>
          </a:p>
          <a:p>
            <a:r>
              <a:rPr lang="en-US" dirty="0" err="1"/>
              <a:t>gene_names</a:t>
            </a:r>
            <a:endParaRPr lang="en-US" dirty="0"/>
          </a:p>
          <a:p>
            <a:r>
              <a:rPr lang="en-US" dirty="0" err="1"/>
              <a:t>gene_ids</a:t>
            </a:r>
            <a:endParaRPr lang="en-US" dirty="0"/>
          </a:p>
          <a:p>
            <a:r>
              <a:rPr lang="en-US" dirty="0" err="1"/>
              <a:t>transcript_ids</a:t>
            </a:r>
            <a:endParaRPr lang="en-US" dirty="0"/>
          </a:p>
          <a:p>
            <a:r>
              <a:rPr lang="en-US" dirty="0"/>
              <a:t>exon positions</a:t>
            </a:r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0E1327-BB1F-3F48-8997-5370D67DA553}"/>
              </a:ext>
            </a:extLst>
          </p:cNvPr>
          <p:cNvSpPr txBox="1">
            <a:spLocks/>
          </p:cNvSpPr>
          <p:nvPr/>
        </p:nvSpPr>
        <p:spPr>
          <a:xfrm>
            <a:off x="4326148" y="1825625"/>
            <a:ext cx="354545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u="sng" dirty="0"/>
              <a:t>APPRIS file </a:t>
            </a:r>
          </a:p>
          <a:p>
            <a:r>
              <a:rPr lang="en-US" dirty="0"/>
              <a:t>Functionally important isoforms/transcripts</a:t>
            </a:r>
          </a:p>
          <a:p>
            <a:r>
              <a:rPr lang="en-US" dirty="0"/>
              <a:t>Proteomics </a:t>
            </a:r>
          </a:p>
          <a:p>
            <a:r>
              <a:rPr lang="en-US" dirty="0"/>
              <a:t>Cross-species conservation 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65B03D-1109-EE46-97BD-56B8880E5B31}"/>
              </a:ext>
            </a:extLst>
          </p:cNvPr>
          <p:cNvSpPr txBox="1">
            <a:spLocks/>
          </p:cNvSpPr>
          <p:nvPr/>
        </p:nvSpPr>
        <p:spPr>
          <a:xfrm>
            <a:off x="8298613" y="1825625"/>
            <a:ext cx="354545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sz="2800" b="1" u="sng" dirty="0" err="1"/>
              <a:t>GTEx</a:t>
            </a:r>
            <a:r>
              <a:rPr lang="en-US" sz="2800" b="1" u="sng" dirty="0"/>
              <a:t> file</a:t>
            </a:r>
          </a:p>
          <a:p>
            <a:r>
              <a:rPr lang="en-US" dirty="0"/>
              <a:t>Tissue specific gene expression </a:t>
            </a:r>
          </a:p>
          <a:p>
            <a:r>
              <a:rPr lang="en-US" dirty="0"/>
              <a:t>~330 testis samples</a:t>
            </a:r>
          </a:p>
          <a:p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146A90-0B51-F149-819B-3B0B885D6C9C}"/>
              </a:ext>
            </a:extLst>
          </p:cNvPr>
          <p:cNvSpPr txBox="1"/>
          <p:nvPr/>
        </p:nvSpPr>
        <p:spPr>
          <a:xfrm>
            <a:off x="9180945" y="6488668"/>
            <a:ext cx="292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Manuel Rodriguez et al, 2017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7264DD-23B1-514C-A7C8-3843375F8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57" y="4521839"/>
            <a:ext cx="2553108" cy="21514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EC4020-4C46-0F4F-B66C-DBCAFBE3C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363" y="5172605"/>
            <a:ext cx="3371273" cy="10043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D7C37F-AF4D-B449-97EB-9B8AD0EB0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6160" y="3670939"/>
            <a:ext cx="2950131" cy="73753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D06AF41E-6430-D347-B91C-058958A2B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375" y="5373557"/>
            <a:ext cx="3451699" cy="44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298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CA221-554C-A34A-BE0B-1FE39D05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55" y="0"/>
            <a:ext cx="10515600" cy="1325563"/>
          </a:xfrm>
        </p:spPr>
        <p:txBody>
          <a:bodyPr/>
          <a:lstStyle/>
          <a:p>
            <a:r>
              <a:rPr lang="en-US" dirty="0"/>
              <a:t>General Analysis Overview </a:t>
            </a:r>
          </a:p>
        </p:txBody>
      </p:sp>
      <p:pic>
        <p:nvPicPr>
          <p:cNvPr id="6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9ED9007-D710-814D-A135-513AFA2D04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032" b="82117"/>
          <a:stretch/>
        </p:blipFill>
        <p:spPr>
          <a:xfrm>
            <a:off x="114196" y="1154546"/>
            <a:ext cx="2388860" cy="905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2E63CC-606B-FE4E-88AC-7F916B870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41" y="5047673"/>
            <a:ext cx="3734951" cy="1638877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146095D4-A604-7046-BA48-7220280E4F41}"/>
              </a:ext>
            </a:extLst>
          </p:cNvPr>
          <p:cNvGrpSpPr/>
          <p:nvPr/>
        </p:nvGrpSpPr>
        <p:grpSpPr>
          <a:xfrm>
            <a:off x="5240040" y="5382277"/>
            <a:ext cx="6377978" cy="1406450"/>
            <a:chOff x="5240040" y="5382277"/>
            <a:chExt cx="6377978" cy="1406450"/>
          </a:xfrm>
        </p:grpSpPr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FA784CCA-5375-F442-AE44-A30C0A79A1BC}"/>
                </a:ext>
              </a:extLst>
            </p:cNvPr>
            <p:cNvSpPr/>
            <p:nvPr/>
          </p:nvSpPr>
          <p:spPr>
            <a:xfrm rot="5400000">
              <a:off x="8163056" y="5409761"/>
              <a:ext cx="402670" cy="34770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2100CEF-87AE-3242-9927-FDAF077A0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0040" y="5848232"/>
              <a:ext cx="6377978" cy="940495"/>
            </a:xfrm>
            <a:prstGeom prst="rect">
              <a:avLst/>
            </a:prstGeom>
          </p:spPr>
        </p:pic>
      </p:grpSp>
      <p:pic>
        <p:nvPicPr>
          <p:cNvPr id="1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21D2D1E-A993-F64F-845E-7F50296842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83" r="80032" b="64234"/>
          <a:stretch/>
        </p:blipFill>
        <p:spPr>
          <a:xfrm>
            <a:off x="114196" y="2059709"/>
            <a:ext cx="2388860" cy="905163"/>
          </a:xfrm>
          <a:prstGeom prst="rect">
            <a:avLst/>
          </a:prstGeom>
        </p:spPr>
      </p:pic>
      <p:pic>
        <p:nvPicPr>
          <p:cNvPr id="1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1EBAEA0-A36A-9A4E-BA8D-31504BBB74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766" r="80032" b="43979"/>
          <a:stretch/>
        </p:blipFill>
        <p:spPr>
          <a:xfrm>
            <a:off x="114196" y="2964872"/>
            <a:ext cx="2388860" cy="1025238"/>
          </a:xfrm>
          <a:prstGeom prst="rect">
            <a:avLst/>
          </a:prstGeom>
        </p:spPr>
      </p:pic>
      <p:pic>
        <p:nvPicPr>
          <p:cNvPr id="16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652AEEE3-EDC2-C747-8420-4A412DA887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021" r="80032" b="26096"/>
          <a:stretch/>
        </p:blipFill>
        <p:spPr>
          <a:xfrm>
            <a:off x="114196" y="3986187"/>
            <a:ext cx="2388860" cy="905163"/>
          </a:xfrm>
          <a:prstGeom prst="rect">
            <a:avLst/>
          </a:prstGeom>
        </p:spPr>
      </p:pic>
      <p:pic>
        <p:nvPicPr>
          <p:cNvPr id="17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F921BD6-047E-B541-AA20-799DA30A0E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68" t="14872" r="75284" b="26097"/>
          <a:stretch/>
        </p:blipFill>
        <p:spPr>
          <a:xfrm>
            <a:off x="2503056" y="1981548"/>
            <a:ext cx="568035" cy="2987963"/>
          </a:xfrm>
          <a:prstGeom prst="rect">
            <a:avLst/>
          </a:prstGeom>
        </p:spPr>
      </p:pic>
      <p:pic>
        <p:nvPicPr>
          <p:cNvPr id="19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6A7AF881-5CDD-BA44-BFD2-4F53EE98C5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68" t="1" r="57154" b="83367"/>
          <a:stretch/>
        </p:blipFill>
        <p:spPr>
          <a:xfrm>
            <a:off x="2503056" y="1154547"/>
            <a:ext cx="2736984" cy="841878"/>
          </a:xfrm>
          <a:prstGeom prst="rect">
            <a:avLst/>
          </a:prstGeom>
        </p:spPr>
      </p:pic>
      <p:pic>
        <p:nvPicPr>
          <p:cNvPr id="20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4791644-0B62-714B-8A05-941E8C70A3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44" t="16634" r="57154" b="54512"/>
          <a:stretch/>
        </p:blipFill>
        <p:spPr>
          <a:xfrm>
            <a:off x="3071091" y="1996424"/>
            <a:ext cx="2165572" cy="1460521"/>
          </a:xfrm>
          <a:prstGeom prst="rect">
            <a:avLst/>
          </a:prstGeom>
        </p:spPr>
      </p:pic>
      <p:pic>
        <p:nvPicPr>
          <p:cNvPr id="21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23C5B45-1F89-9C4B-AA1E-51E39546E7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44" t="45488" r="57154" b="34490"/>
          <a:stretch/>
        </p:blipFill>
        <p:spPr>
          <a:xfrm>
            <a:off x="3067714" y="3456945"/>
            <a:ext cx="2165572" cy="1013455"/>
          </a:xfrm>
          <a:prstGeom prst="rect">
            <a:avLst/>
          </a:prstGeom>
        </p:spPr>
      </p:pic>
      <p:pic>
        <p:nvPicPr>
          <p:cNvPr id="22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229E3B2-D6D2-0141-A474-CEB9E0BA06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46" t="16633" r="53628" b="25144"/>
          <a:stretch/>
        </p:blipFill>
        <p:spPr>
          <a:xfrm>
            <a:off x="5240039" y="2022446"/>
            <a:ext cx="421851" cy="2947065"/>
          </a:xfrm>
          <a:prstGeom prst="rect">
            <a:avLst/>
          </a:prstGeom>
        </p:spPr>
      </p:pic>
      <p:pic>
        <p:nvPicPr>
          <p:cNvPr id="23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B80F7E2-684D-F34A-846A-DF993B7F7F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46" t="1" r="29557" b="83367"/>
          <a:stretch/>
        </p:blipFill>
        <p:spPr>
          <a:xfrm>
            <a:off x="5236662" y="1148529"/>
            <a:ext cx="3301579" cy="841878"/>
          </a:xfrm>
          <a:prstGeom prst="rect">
            <a:avLst/>
          </a:prstGeom>
        </p:spPr>
      </p:pic>
      <p:pic>
        <p:nvPicPr>
          <p:cNvPr id="2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03E0B59-D06E-CB42-A0A6-16871C4EEC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01" t="16634" r="29557" b="25818"/>
          <a:stretch/>
        </p:blipFill>
        <p:spPr>
          <a:xfrm>
            <a:off x="5737071" y="1984388"/>
            <a:ext cx="2804547" cy="2912979"/>
          </a:xfrm>
          <a:prstGeom prst="rect">
            <a:avLst/>
          </a:prstGeom>
        </p:spPr>
      </p:pic>
      <p:pic>
        <p:nvPicPr>
          <p:cNvPr id="2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4A035BD-71FF-8C4E-B5CB-51A9AEB0BE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443" t="16634" r="25374" b="25818"/>
          <a:stretch/>
        </p:blipFill>
        <p:spPr>
          <a:xfrm>
            <a:off x="8534864" y="1990407"/>
            <a:ext cx="500408" cy="2912979"/>
          </a:xfrm>
          <a:prstGeom prst="rect">
            <a:avLst/>
          </a:prstGeom>
        </p:spPr>
      </p:pic>
      <p:pic>
        <p:nvPicPr>
          <p:cNvPr id="26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D59D92C-3783-8248-9BB2-A55D5AAA3A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443" t="1" r="1960" b="83367"/>
          <a:stretch/>
        </p:blipFill>
        <p:spPr>
          <a:xfrm>
            <a:off x="8534864" y="1133693"/>
            <a:ext cx="3301579" cy="841878"/>
          </a:xfrm>
          <a:prstGeom prst="rect">
            <a:avLst/>
          </a:prstGeom>
        </p:spPr>
      </p:pic>
      <p:pic>
        <p:nvPicPr>
          <p:cNvPr id="27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DA5DF2A-0276-844D-9A4D-32B44E4084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40" t="16633" r="1960" b="55100"/>
          <a:stretch/>
        </p:blipFill>
        <p:spPr>
          <a:xfrm>
            <a:off x="8968509" y="1979184"/>
            <a:ext cx="2871311" cy="1430792"/>
          </a:xfrm>
          <a:prstGeom prst="rect">
            <a:avLst/>
          </a:prstGeom>
        </p:spPr>
      </p:pic>
      <p:pic>
        <p:nvPicPr>
          <p:cNvPr id="28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A71C75C-388C-904F-AEA7-30455DCBEB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40" t="44900" r="1960" b="32254"/>
          <a:stretch/>
        </p:blipFill>
        <p:spPr>
          <a:xfrm>
            <a:off x="8971886" y="3406362"/>
            <a:ext cx="2871311" cy="1156401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40D682FD-31EE-3D44-BEA5-A0994291A7DC}"/>
              </a:ext>
            </a:extLst>
          </p:cNvPr>
          <p:cNvGrpSpPr/>
          <p:nvPr/>
        </p:nvGrpSpPr>
        <p:grpSpPr>
          <a:xfrm>
            <a:off x="4118448" y="4891350"/>
            <a:ext cx="7445478" cy="995456"/>
            <a:chOff x="4118448" y="4891350"/>
            <a:chExt cx="7445478" cy="995456"/>
          </a:xfrm>
        </p:grpSpPr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3F5A65D6-E2EB-E849-97E5-9B0FE1E44AEE}"/>
                </a:ext>
              </a:extLst>
            </p:cNvPr>
            <p:cNvSpPr/>
            <p:nvPr/>
          </p:nvSpPr>
          <p:spPr>
            <a:xfrm rot="20068479">
              <a:off x="4118448" y="5539105"/>
              <a:ext cx="1100380" cy="34770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BDAC819-33E9-C54A-BB07-0A18B3F04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64858" y="4891350"/>
              <a:ext cx="6399068" cy="427641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D0794CA-03B0-8B41-9356-30A202509657}"/>
              </a:ext>
            </a:extLst>
          </p:cNvPr>
          <p:cNvSpPr txBox="1"/>
          <p:nvPr/>
        </p:nvSpPr>
        <p:spPr>
          <a:xfrm>
            <a:off x="6551972" y="3851156"/>
            <a:ext cx="1024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*in testis</a:t>
            </a:r>
          </a:p>
        </p:txBody>
      </p:sp>
    </p:spTree>
    <p:extLst>
      <p:ext uri="{BB962C8B-B14F-4D97-AF65-F5344CB8AC3E}">
        <p14:creationId xmlns:p14="http://schemas.microsoft.com/office/powerpoint/2010/main" val="320067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CD0DF-F047-7343-81C7-ECE0B63DE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APPRIS – Functionally Important Isoforms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1FD614-23E8-4D4D-BCA0-C2F3A5B8D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072" y="1462557"/>
            <a:ext cx="9919855" cy="514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833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366A1-20DA-254A-986E-37EE98390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APPRIS – Principal Isoform Flags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0375F-31AA-D942-8439-9BCFCEABD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4346" y="365124"/>
            <a:ext cx="3147290" cy="101109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NOTE: </a:t>
            </a:r>
          </a:p>
          <a:p>
            <a:r>
              <a:rPr lang="en-US" dirty="0"/>
              <a:t>Multiple transcripts can have same </a:t>
            </a:r>
            <a:r>
              <a:rPr lang="en-US" dirty="0" err="1"/>
              <a:t>CoDing</a:t>
            </a:r>
            <a:r>
              <a:rPr lang="en-US" dirty="0"/>
              <a:t> Sequence (CDS) </a:t>
            </a:r>
          </a:p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410FB87-A8B9-DD4C-AA12-6469D8B1F4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2544" b="73715"/>
          <a:stretch/>
        </p:blipFill>
        <p:spPr>
          <a:xfrm>
            <a:off x="136025" y="1449821"/>
            <a:ext cx="2080702" cy="1325564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8287554-3B88-1B49-A536-B55534A45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56" r="68674" b="73715"/>
          <a:stretch/>
        </p:blipFill>
        <p:spPr>
          <a:xfrm>
            <a:off x="2216726" y="1449820"/>
            <a:ext cx="1653309" cy="1325564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1E904B7-4061-0A4D-AA20-5409592427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26" r="55657" b="67943"/>
          <a:stretch/>
        </p:blipFill>
        <p:spPr>
          <a:xfrm>
            <a:off x="3870035" y="1449819"/>
            <a:ext cx="1551710" cy="1616654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A47E0DED-2E26-3D48-B995-1B0394A2FA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43" r="49071" b="67943"/>
          <a:stretch/>
        </p:blipFill>
        <p:spPr>
          <a:xfrm>
            <a:off x="5421744" y="1449819"/>
            <a:ext cx="785091" cy="1616654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F070F393-4A6F-2E42-80FF-BA9415A30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30" r="30222" b="67943"/>
          <a:stretch/>
        </p:blipFill>
        <p:spPr>
          <a:xfrm>
            <a:off x="6206834" y="1449819"/>
            <a:ext cx="2246746" cy="1616654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D4580D33-1C08-214E-B2A7-A1BFFDA8EE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778" r="720" b="67943"/>
          <a:stretch/>
        </p:blipFill>
        <p:spPr>
          <a:xfrm>
            <a:off x="8453579" y="1449819"/>
            <a:ext cx="3516747" cy="1616654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1B2299BF-B8D0-6F46-AEB2-110A834A23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30" t="32057" r="30222" b="37357"/>
          <a:stretch/>
        </p:blipFill>
        <p:spPr>
          <a:xfrm>
            <a:off x="6206834" y="3066473"/>
            <a:ext cx="2246745" cy="1542472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1F1CDEA8-1AF2-3B48-8461-2F89BDE26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779" t="32057" r="719" b="37357"/>
          <a:stretch/>
        </p:blipFill>
        <p:spPr>
          <a:xfrm>
            <a:off x="8453578" y="3066473"/>
            <a:ext cx="3516747" cy="1542472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CE98BB86-AC46-6A4B-BFE7-62FC704A29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0" t="32056" r="49071" b="57320"/>
          <a:stretch/>
        </p:blipFill>
        <p:spPr>
          <a:xfrm>
            <a:off x="221674" y="3066472"/>
            <a:ext cx="5985158" cy="535709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91B5EF72-DB75-C041-BD6D-B589D0B371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" t="42681" r="74719" b="32866"/>
          <a:stretch/>
        </p:blipFill>
        <p:spPr>
          <a:xfrm>
            <a:off x="221675" y="3569854"/>
            <a:ext cx="2927926" cy="1233055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5419FFD9-5381-F146-B9CF-EB1927F095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81" t="42679" r="49072" b="32870"/>
          <a:stretch/>
        </p:blipFill>
        <p:spPr>
          <a:xfrm>
            <a:off x="3149598" y="3602181"/>
            <a:ext cx="3057234" cy="1233055"/>
          </a:xfrm>
          <a:prstGeom prst="rect">
            <a:avLst/>
          </a:prstGeom>
        </p:spPr>
      </p:pic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ADF294CF-E161-0545-8335-D4ADA152EC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" t="67133" r="73092" b="-6"/>
          <a:stretch/>
        </p:blipFill>
        <p:spPr>
          <a:xfrm>
            <a:off x="221673" y="4802909"/>
            <a:ext cx="3121892" cy="1657639"/>
          </a:xfrm>
          <a:prstGeom prst="rect">
            <a:avLst/>
          </a:prstGeom>
        </p:spPr>
      </p:pic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641DF19E-C417-3C42-BE2C-5852F2335B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08" t="67133" r="49073" b="-6"/>
          <a:stretch/>
        </p:blipFill>
        <p:spPr>
          <a:xfrm>
            <a:off x="3343564" y="4802909"/>
            <a:ext cx="2863267" cy="1657639"/>
          </a:xfrm>
          <a:prstGeom prst="rect">
            <a:avLst/>
          </a:prstGeom>
        </p:spPr>
      </p:pic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20D64A7F-85DC-DE4C-9CB2-B979329314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26" t="63327" r="726" b="-6"/>
          <a:stretch/>
        </p:blipFill>
        <p:spPr>
          <a:xfrm>
            <a:off x="6206831" y="4608945"/>
            <a:ext cx="5763494" cy="184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1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521AD-9E08-5D4E-B358-7DA1AF0F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APPRIS – Example with MEI1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D34189-555A-2440-ACD9-43A2F38FA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59" y="1505527"/>
            <a:ext cx="2808738" cy="2317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3780AB-AA44-1945-9985-641489666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59" y="3937148"/>
            <a:ext cx="10908461" cy="25557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435562-DA11-F648-921E-DEC7CCB8F5B9}"/>
              </a:ext>
            </a:extLst>
          </p:cNvPr>
          <p:cNvSpPr txBox="1"/>
          <p:nvPr/>
        </p:nvSpPr>
        <p:spPr>
          <a:xfrm>
            <a:off x="5754989" y="2274521"/>
            <a:ext cx="2779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MEI1 Genome Browser Link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584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B4C6B-7834-F441-B3A7-5E75AAA33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GTEx</a:t>
            </a:r>
            <a:r>
              <a:rPr lang="en-US" dirty="0"/>
              <a:t> – Target Gene Expression in Testis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C8453A-23A5-864B-B2B7-6EA086F18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43"/>
            <a:ext cx="12192000" cy="678531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1FD0385-898B-514A-81A2-4F85AB227B85}"/>
              </a:ext>
            </a:extLst>
          </p:cNvPr>
          <p:cNvGrpSpPr/>
          <p:nvPr/>
        </p:nvGrpSpPr>
        <p:grpSpPr>
          <a:xfrm>
            <a:off x="533530" y="1753307"/>
            <a:ext cx="11575081" cy="3035747"/>
            <a:chOff x="533530" y="1753307"/>
            <a:chExt cx="11575081" cy="303574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D36193F-E535-8844-8075-FEDF6E384A96}"/>
                </a:ext>
              </a:extLst>
            </p:cNvPr>
            <p:cNvSpPr/>
            <p:nvPr/>
          </p:nvSpPr>
          <p:spPr>
            <a:xfrm>
              <a:off x="10963563" y="1753307"/>
              <a:ext cx="983411" cy="1216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7C98AAB-123C-BB4E-9DFE-CBF7D8954087}"/>
                </a:ext>
              </a:extLst>
            </p:cNvPr>
            <p:cNvSpPr/>
            <p:nvPr/>
          </p:nvSpPr>
          <p:spPr>
            <a:xfrm>
              <a:off x="11259127" y="4667379"/>
              <a:ext cx="849484" cy="1216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A204FE-E815-1245-86AB-D8FE3467BC40}"/>
                </a:ext>
              </a:extLst>
            </p:cNvPr>
            <p:cNvSpPr/>
            <p:nvPr/>
          </p:nvSpPr>
          <p:spPr>
            <a:xfrm>
              <a:off x="533530" y="4658143"/>
              <a:ext cx="1239851" cy="13091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BEFE5C8B-0FF7-714A-B921-63F2DC5224BC}"/>
                </a:ext>
              </a:extLst>
            </p:cNvPr>
            <p:cNvSpPr/>
            <p:nvPr/>
          </p:nvSpPr>
          <p:spPr>
            <a:xfrm>
              <a:off x="1378559" y="1773866"/>
              <a:ext cx="394822" cy="19556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ight Arrow 8">
            <a:extLst>
              <a:ext uri="{FF2B5EF4-FFF2-40B4-BE49-F238E27FC236}">
                <a16:creationId xmlns:a16="http://schemas.microsoft.com/office/drawing/2014/main" id="{A8F54279-FF55-FE4F-8C6B-978EE740107C}"/>
              </a:ext>
            </a:extLst>
          </p:cNvPr>
          <p:cNvSpPr/>
          <p:nvPr/>
        </p:nvSpPr>
        <p:spPr>
          <a:xfrm>
            <a:off x="1378559" y="1485886"/>
            <a:ext cx="394822" cy="195566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3B6AAE4-753C-E84D-8D60-C5C660599043}"/>
              </a:ext>
            </a:extLst>
          </p:cNvPr>
          <p:cNvSpPr/>
          <p:nvPr/>
        </p:nvSpPr>
        <p:spPr>
          <a:xfrm rot="11667780">
            <a:off x="1992779" y="1736895"/>
            <a:ext cx="394822" cy="195566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F82892B-112A-0248-B5EC-34BC6D345512}"/>
              </a:ext>
            </a:extLst>
          </p:cNvPr>
          <p:cNvSpPr txBox="1">
            <a:spLocks/>
          </p:cNvSpPr>
          <p:nvPr/>
        </p:nvSpPr>
        <p:spPr>
          <a:xfrm>
            <a:off x="4869873" y="0"/>
            <a:ext cx="63892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GTEx</a:t>
            </a:r>
            <a:r>
              <a:rPr lang="en-US" dirty="0"/>
              <a:t> – Example with MEI1 </a:t>
            </a:r>
          </a:p>
        </p:txBody>
      </p:sp>
    </p:spTree>
    <p:extLst>
      <p:ext uri="{BB962C8B-B14F-4D97-AF65-F5344CB8AC3E}">
        <p14:creationId xmlns:p14="http://schemas.microsoft.com/office/powerpoint/2010/main" val="181432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F897D4C4-537A-0148-A8E0-5EF3AEC15E0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012DF-2697-2944-A0A4-0398FB866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6307"/>
            <a:ext cx="11617067" cy="61986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717221-A4E5-AB4C-88B4-5692338B55EF}"/>
              </a:ext>
            </a:extLst>
          </p:cNvPr>
          <p:cNvSpPr txBox="1"/>
          <p:nvPr/>
        </p:nvSpPr>
        <p:spPr>
          <a:xfrm>
            <a:off x="10679501" y="137279"/>
            <a:ext cx="326078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 at genes that take up most space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Look in </a:t>
            </a:r>
            <a:r>
              <a:rPr lang="en-US" dirty="0" err="1"/>
              <a:t>cBioPortal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Mark ones that have cancer hotspots/where they are in </a:t>
            </a:r>
            <a:r>
              <a:rPr lang="en-US" dirty="0" err="1"/>
              <a:t>exonic</a:t>
            </a:r>
            <a:r>
              <a:rPr lang="en-US" dirty="0"/>
              <a:t> space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For genes that are no: what are the functionally relevant exons </a:t>
            </a:r>
            <a:r>
              <a:rPr lang="en-US" dirty="0">
                <a:sym typeface="Wingdings" pitchFamily="2" charset="2"/>
              </a:rPr>
              <a:t> w</a:t>
            </a:r>
            <a:r>
              <a:rPr lang="en-US" dirty="0"/>
              <a:t>hich ones have high GC/CpG content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Pull exons that have hotspots </a:t>
            </a:r>
            <a:r>
              <a:rPr lang="en-US" dirty="0">
                <a:sym typeface="Wingdings" pitchFamily="2" charset="2"/>
              </a:rPr>
              <a:t> intersect exons with MAF file  get mutation count per exon  sanity check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113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639D335-8455-1240-8977-C4AB9BD65FCD}"/>
              </a:ext>
            </a:extLst>
          </p:cNvPr>
          <p:cNvGrpSpPr/>
          <p:nvPr/>
        </p:nvGrpSpPr>
        <p:grpSpPr>
          <a:xfrm>
            <a:off x="265059" y="155974"/>
            <a:ext cx="7484250" cy="4007480"/>
            <a:chOff x="265059" y="276045"/>
            <a:chExt cx="9500402" cy="508703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C09CC82-AEDE-B04B-A3C8-F5FE83ECA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5059" y="300860"/>
              <a:ext cx="9500402" cy="506222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AFEEBD6-60F2-1B48-9DE9-DA736E7EA147}"/>
                </a:ext>
              </a:extLst>
            </p:cNvPr>
            <p:cNvSpPr/>
            <p:nvPr/>
          </p:nvSpPr>
          <p:spPr>
            <a:xfrm rot="1192298">
              <a:off x="6694097" y="4538188"/>
              <a:ext cx="189781" cy="8169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AE031C-FBE2-6349-976D-74C164E16091}"/>
                </a:ext>
              </a:extLst>
            </p:cNvPr>
            <p:cNvSpPr/>
            <p:nvPr/>
          </p:nvSpPr>
          <p:spPr>
            <a:xfrm>
              <a:off x="6806243" y="2015009"/>
              <a:ext cx="150452" cy="124577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F7E912D-36FA-1E4C-89B7-9F450178EA0B}"/>
                </a:ext>
              </a:extLst>
            </p:cNvPr>
            <p:cNvSpPr/>
            <p:nvPr/>
          </p:nvSpPr>
          <p:spPr>
            <a:xfrm>
              <a:off x="741872" y="276045"/>
              <a:ext cx="6003985" cy="4339087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0021211-63F4-CD48-97B4-6FD580D0788F}"/>
                </a:ext>
              </a:extLst>
            </p:cNvPr>
            <p:cNvSpPr/>
            <p:nvPr/>
          </p:nvSpPr>
          <p:spPr>
            <a:xfrm>
              <a:off x="6989369" y="276045"/>
              <a:ext cx="1885471" cy="4339087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554E11E-5401-584D-A91D-E1D165669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143" y="321856"/>
            <a:ext cx="3985798" cy="1204043"/>
          </a:xfrm>
          <a:prstGeom prst="rect">
            <a:avLst/>
          </a:prstGeom>
        </p:spPr>
      </p:pic>
      <p:pic>
        <p:nvPicPr>
          <p:cNvPr id="14" name="Picture 1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1D10DE69-6AE3-2A4A-B406-A84987F558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4525"/>
          <a:stretch/>
        </p:blipFill>
        <p:spPr>
          <a:xfrm>
            <a:off x="428199" y="4163453"/>
            <a:ext cx="9979779" cy="410845"/>
          </a:xfrm>
          <a:prstGeom prst="rect">
            <a:avLst/>
          </a:prstGeom>
        </p:spPr>
      </p:pic>
      <p:pic>
        <p:nvPicPr>
          <p:cNvPr id="15" name="Picture 1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7D6B4C5-B12E-9B46-8991-1352FACB1C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475" b="66066"/>
          <a:stretch/>
        </p:blipFill>
        <p:spPr>
          <a:xfrm>
            <a:off x="428199" y="4574298"/>
            <a:ext cx="9979779" cy="490064"/>
          </a:xfrm>
          <a:prstGeom prst="rect">
            <a:avLst/>
          </a:prstGeom>
        </p:spPr>
      </p:pic>
      <p:pic>
        <p:nvPicPr>
          <p:cNvPr id="16" name="Picture 1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7D28961-287A-4A4D-82FB-F4B059E728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934" b="50591"/>
          <a:stretch/>
        </p:blipFill>
        <p:spPr>
          <a:xfrm>
            <a:off x="428199" y="5064362"/>
            <a:ext cx="9979779" cy="410845"/>
          </a:xfrm>
          <a:prstGeom prst="rect">
            <a:avLst/>
          </a:prstGeom>
        </p:spPr>
      </p:pic>
      <p:pic>
        <p:nvPicPr>
          <p:cNvPr id="17" name="Picture 1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4C76758-E51E-6046-905D-63CE6057DA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409" b="1631"/>
          <a:stretch/>
        </p:blipFill>
        <p:spPr>
          <a:xfrm>
            <a:off x="428198" y="5475206"/>
            <a:ext cx="9979779" cy="12998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BED346F-E648-3049-94BE-6A93D02717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9856" y="1888687"/>
            <a:ext cx="4389629" cy="213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85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7164</TotalTime>
  <Words>347</Words>
  <Application>Microsoft Macintosh PowerPoint</Application>
  <PresentationFormat>Widescreen</PresentationFormat>
  <Paragraphs>54</Paragraphs>
  <Slides>12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TwinStrand Panel - v1</vt:lpstr>
      <vt:lpstr>Important files</vt:lpstr>
      <vt:lpstr>General Analysis Overview </vt:lpstr>
      <vt:lpstr>APPRIS – Functionally Important Isoforms</vt:lpstr>
      <vt:lpstr>APPRIS – Principal Isoform Flags</vt:lpstr>
      <vt:lpstr>APPRIS – Example with MEI1 </vt:lpstr>
      <vt:lpstr>GTEx – Target Gene Expression in Testis</vt:lpstr>
      <vt:lpstr>PowerPoint Presentation</vt:lpstr>
      <vt:lpstr>PowerPoint Presentation</vt:lpstr>
      <vt:lpstr>PowerPoint Presentation</vt:lpstr>
      <vt:lpstr>Caveats with the analysis </vt:lpstr>
      <vt:lpstr>Next steps for TwinStrand panel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TwinStrand Panel - v1</dc:title>
  <dc:creator>Jason Kunisaki</dc:creator>
  <cp:lastModifiedBy>Jason Kunisaki</cp:lastModifiedBy>
  <cp:revision>71</cp:revision>
  <dcterms:created xsi:type="dcterms:W3CDTF">2021-02-04T08:03:59Z</dcterms:created>
  <dcterms:modified xsi:type="dcterms:W3CDTF">2021-02-09T21:04:23Z</dcterms:modified>
</cp:coreProperties>
</file>